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457" r:id="rId2"/>
    <p:sldId id="458" r:id="rId3"/>
    <p:sldId id="474" r:id="rId4"/>
    <p:sldId id="459" r:id="rId5"/>
    <p:sldId id="470" r:id="rId6"/>
    <p:sldId id="471" r:id="rId7"/>
    <p:sldId id="460" r:id="rId8"/>
    <p:sldId id="461" r:id="rId9"/>
    <p:sldId id="493" r:id="rId10"/>
    <p:sldId id="495" r:id="rId11"/>
    <p:sldId id="464" r:id="rId12"/>
    <p:sldId id="463" r:id="rId13"/>
    <p:sldId id="466" r:id="rId14"/>
    <p:sldId id="468" r:id="rId15"/>
    <p:sldId id="462" r:id="rId16"/>
    <p:sldId id="499" r:id="rId17"/>
    <p:sldId id="498" r:id="rId18"/>
    <p:sldId id="473" r:id="rId19"/>
    <p:sldId id="496" r:id="rId20"/>
    <p:sldId id="475" r:id="rId21"/>
    <p:sldId id="505" r:id="rId22"/>
    <p:sldId id="476" r:id="rId23"/>
    <p:sldId id="478" r:id="rId24"/>
    <p:sldId id="481" r:id="rId25"/>
    <p:sldId id="482" r:id="rId26"/>
    <p:sldId id="480" r:id="rId27"/>
    <p:sldId id="483" r:id="rId28"/>
    <p:sldId id="504" r:id="rId29"/>
    <p:sldId id="487" r:id="rId30"/>
    <p:sldId id="484" r:id="rId31"/>
    <p:sldId id="502" r:id="rId32"/>
    <p:sldId id="591" r:id="rId33"/>
    <p:sldId id="592" r:id="rId34"/>
    <p:sldId id="485" r:id="rId35"/>
    <p:sldId id="500" r:id="rId36"/>
    <p:sldId id="501" r:id="rId37"/>
    <p:sldId id="529" r:id="rId38"/>
    <p:sldId id="488" r:id="rId39"/>
    <p:sldId id="489" r:id="rId40"/>
    <p:sldId id="491" r:id="rId41"/>
    <p:sldId id="492" r:id="rId42"/>
    <p:sldId id="506" r:id="rId43"/>
    <p:sldId id="486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064C3"/>
    <a:srgbClr val="E10032"/>
    <a:srgbClr val="4896CF"/>
    <a:srgbClr val="F2F2F2"/>
    <a:srgbClr val="F59600"/>
    <a:srgbClr val="2B2B2B"/>
    <a:srgbClr val="343434"/>
    <a:srgbClr val="E100FF"/>
    <a:srgbClr val="9B5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62" autoAdjust="0"/>
    <p:restoredTop sz="94660" autoAdjust="0"/>
  </p:normalViewPr>
  <p:slideViewPr>
    <p:cSldViewPr snapToGrid="0">
      <p:cViewPr>
        <p:scale>
          <a:sx n="85" d="100"/>
          <a:sy n="85" d="100"/>
        </p:scale>
        <p:origin x="656" y="512"/>
      </p:cViewPr>
      <p:guideLst>
        <p:guide orient="horz" pos="227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2957E-FDDC-034A-8AE5-1D3EC2B549B3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63A78-45BA-684B-88BA-35D3C90C871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252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794FA12-B872-4E39-9437-A63B25E2E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C10B440F-3227-4D3E-B1DC-0FCB92529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6A69E5FE-3EEB-401C-AE0E-9FDFA846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C10B967-DD96-444C-8FC1-59D6F161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F983B9B-3EC6-46B7-9931-4F5B34F4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65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3989A7C-91C2-4AF7-8995-01B380FD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68342552-13CF-48FD-9D4E-EA675945F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3816FD63-3A00-4B19-95F9-B1596449A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124970DC-7ACF-46CD-9A16-D60357BD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6FBA4C7E-0E21-4ABC-AF9A-53455432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9CDB2E20-1C45-447C-BFDD-1BC507C1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75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20E9472-C2AC-4A0E-968C-4CBE9F220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A5416108-2F38-4F1F-938E-011C77CF8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CDD78B1-58F6-4F58-9EA0-BF431DD7C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76E8F8DE-5EA2-496B-8C36-FFC4299EE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56901DCB-5565-445F-970E-46BB1C18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694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779BEBB3-8CA3-4AAF-88DE-9DBE656AC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159A83E8-C57D-4A17-972F-13EE7FA7B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F6ED6B4A-7E62-4B7F-8266-E87EE939B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42838E64-BFEA-484A-B0D8-BEF25159B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316656E-20D5-45A7-A126-682C1A0B3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53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28E3049-4D8C-490F-9328-B45A164B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FFEA3D30-BCB1-40FE-8F8F-AD1E46843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3CAF8D5-E903-4269-A8E1-E230DC508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289F9D5-513A-4A5C-8306-29F227FF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A6A6387-2EF9-4609-AAF9-6CFCB420D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934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37C9A8A-20E3-431E-92DC-21DB6D9D5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6AE88855-5A2A-4E88-BEA2-47CE80727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6EED58F0-714B-40CB-A6C5-CF1876CE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8F419D96-8734-45D9-A0BD-F35854E2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316FA83A-38FA-488D-967E-13D455F5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00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AD5D0A0-75E0-4CD6-9AB5-2927BD39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439D43FC-7715-4AE9-AD16-3F5A2F4F9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6DA552B8-8ECC-4141-8235-97EB891E0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7F692B0E-2DE6-4878-AA91-F0C68D0CD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14855A31-9AFC-4F4C-BEB2-CCD63EA5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192174EE-6014-444C-9F3A-4BD12BDE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22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FCEAE29-CBE3-40BF-B76C-F98A7E1B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CDC1ACAB-0C2D-40EB-BCCD-F25334E20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B34E3017-F84F-47DF-B710-C40CED218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08CC7F27-3AF3-48FD-A0DB-38AB06F16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4254324C-6E4E-4FCB-861E-D62E6FB18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A6ED1281-009A-47CD-8681-C6BF2F62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C8345B59-18F4-40B2-8B39-CC7D8096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364081B0-D2F1-4E95-BED0-DCFC9F3E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035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58ECA7F-D238-46F0-8E45-30F87710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DBA75BEB-B637-45B8-AF7B-6E69DA70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83E31BA9-BC0F-4A13-A096-4810808C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829C66D3-B0C9-4677-808F-B5B84C14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76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602DA87C-67C5-4ED8-9CDB-138DB41EEE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05137" cy="685800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70391D7C-861C-4802-A29F-F753BE604E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2178" y="1600200"/>
            <a:ext cx="6789821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88832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6C805CCF-5DEB-4D76-89C8-0B009D0FC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A488EBF6-C967-40DA-BF51-F5994BCA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39F72F3F-DDCB-4B24-9ABA-E070D1D77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8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D931242-94E4-4C2C-8BB6-8294B8604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BC06CFA2-CD0C-4CE8-BAE1-207A333CA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9D32111-F218-4A81-83D8-722C4DF8C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3CD6F09A-C0DD-47FE-8562-82FCF2B1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DCDAE989-D74F-4877-AB89-4A2C607D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E57DF4A2-B83C-47C3-AB05-8F18D948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56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E4E6F824-8BC0-4374-80DB-2EBD683DB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87C535DA-93BB-4026-8939-2B27FFE70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8CD47AC1-C24E-44F4-9FEE-195FAF7ED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ECF47-12F6-4EAA-884F-A9F4528D4B1E}" type="datetimeFigureOut">
              <a:rPr lang="fr-FR" smtClean="0"/>
              <a:t>18/01/2018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A606140-9535-48F9-B899-DCC1F241F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8A158CA9-605D-4BA9-8C46-AB7F987A1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40013-A5E2-427F-BB90-68CA84AC5D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59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Relationship Id="rId3" Type="http://schemas.openxmlformats.org/officeDocument/2006/relationships/image" Target="../media/image7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13025"/>
            <a:ext cx="12192000" cy="1325563"/>
          </a:xfrm>
        </p:spPr>
        <p:txBody>
          <a:bodyPr/>
          <a:lstStyle/>
          <a:p>
            <a:pPr algn="ctr"/>
            <a:r>
              <a:rPr lang="fr-FR" dirty="0" smtClean="0"/>
              <a:t>Nice </a:t>
            </a:r>
            <a:r>
              <a:rPr lang="mr-IN" dirty="0" smtClean="0"/>
              <a:t>–</a:t>
            </a:r>
            <a:r>
              <a:rPr lang="fr-FR" dirty="0" smtClean="0"/>
              <a:t> Stade Allianz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275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12192000" cy="44886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Salon Aiglons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Entrée des joueurs A &amp; B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645058" y="2668892"/>
            <a:ext cx="5649181" cy="101566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524656" y="2668892"/>
            <a:ext cx="55713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j-lt"/>
                <a:cs typeface="Arial" panose="020B0604020202020204" pitchFamily="34" charset="0"/>
              </a:rPr>
              <a:t>Ateliers 1&amp;2 et ateliers 3&amp;4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2 espaces de 150 m2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Véhicules en exposition à l’intérieur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Accès : 1,86 m de large  </a:t>
            </a:r>
            <a:endParaRPr lang="fr-FR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65" y="-1"/>
            <a:ext cx="4821836" cy="36163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64" y="3241623"/>
            <a:ext cx="4821836" cy="36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0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78" y="0"/>
            <a:ext cx="5677525" cy="3785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Zone mixte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6387901" y="3947819"/>
            <a:ext cx="5649181" cy="101566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478075" y="1859306"/>
            <a:ext cx="5617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j-lt"/>
                <a:cs typeface="Arial" panose="020B0604020202020204" pitchFamily="34" charset="0"/>
              </a:rPr>
              <a:t>Ateliers 5&amp;6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Côté coulisses, c’est le cœur névralgique de l’espace </a:t>
            </a:r>
            <a:r>
              <a:rPr lang="fr-FR" dirty="0">
                <a:latin typeface="+mj-lt"/>
                <a:cs typeface="Arial" panose="020B0604020202020204" pitchFamily="34" charset="0"/>
              </a:rPr>
              <a:t>sportif. Elle est le seul accès au tunnel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des joueurs et </a:t>
            </a:r>
            <a:r>
              <a:rPr lang="fr-FR" dirty="0">
                <a:latin typeface="+mj-lt"/>
                <a:cs typeface="Arial" panose="020B0604020202020204" pitchFamily="34" charset="0"/>
              </a:rPr>
              <a:t>offre une ouverture imprenable sur la pelouse.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300 m2, 4 à 6 véhicules en exposition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Accès : entre par le tunnel des joueurs de 3,37 m de large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Lumière du jour 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Accès bord terrain  </a:t>
            </a:r>
            <a:endParaRPr lang="fr-FR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Picture 2" descr="llianz Riviera - NICE (06200) - 1001Salles - Salle de réunion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78" y="2617599"/>
            <a:ext cx="5697822" cy="42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1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7" y="170747"/>
            <a:ext cx="10709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  <a:cs typeface="Arial" panose="020B0604020202020204" pitchFamily="34" charset="0"/>
              </a:rPr>
              <a:t>Bureaux UEFA, Office, Infirmerie principale, </a:t>
            </a:r>
            <a:endParaRPr lang="fr-FR" sz="2800" dirty="0" smtClean="0">
              <a:latin typeface="+mj-lt"/>
              <a:cs typeface="Arial" panose="020B0604020202020204" pitchFamily="34" charset="0"/>
            </a:endParaRPr>
          </a:p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Entrée Médias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6387901" y="3947819"/>
            <a:ext cx="5649181" cy="101566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600173" y="2655157"/>
            <a:ext cx="604046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j-lt"/>
                <a:cs typeface="Arial" panose="020B0604020202020204" pitchFamily="34" charset="0"/>
              </a:rPr>
              <a:t>Ateliers 7, 8, 9 &amp; 10 (dynamiques)</a:t>
            </a:r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dirty="0">
                <a:latin typeface="+mj-lt"/>
                <a:cs typeface="Arial" panose="020B0604020202020204" pitchFamily="34" charset="0"/>
              </a:rPr>
              <a:t>Espaces de 40 à 50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m2, niveau terrain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Possibilité d’avoir des v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éhicules </a:t>
            </a:r>
            <a:r>
              <a:rPr lang="fr-FR" dirty="0">
                <a:latin typeface="+mj-lt"/>
                <a:cs typeface="Arial" panose="020B0604020202020204" pitchFamily="34" charset="0"/>
              </a:rPr>
              <a:t>en exposition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juste devant, sur la voie d’ambulation intérieure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63" y="0"/>
            <a:ext cx="4666938" cy="350020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062" y="3357796"/>
            <a:ext cx="4666938" cy="350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296342"/>
            <a:ext cx="6095090" cy="4571318"/>
          </a:xfrm>
          <a:prstGeom prst="rect">
            <a:avLst/>
          </a:prstGeom>
        </p:spPr>
      </p:pic>
      <p:pic>
        <p:nvPicPr>
          <p:cNvPr id="17410" name="Picture 2" descr="http://www.allianz-riviera.fr/sites/allianz-riviera.fr/files/styles/event_top_media/public/field/file/spaces/loges_1.jpg?itok=m1CjbE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23560"/>
            <a:ext cx="6095090" cy="384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/>
          <a:stretch/>
        </p:blipFill>
        <p:spPr>
          <a:xfrm>
            <a:off x="0" y="-14989"/>
            <a:ext cx="6107142" cy="41070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" y="2804926"/>
            <a:ext cx="6096909" cy="40696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714971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5575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Loges VIP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6095999" y="3117535"/>
            <a:ext cx="4861811" cy="70529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6102941" y="3071565"/>
            <a:ext cx="4482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latin typeface="+mj-lt"/>
                <a:cs typeface="Arial" panose="020B0604020202020204" pitchFamily="34" charset="0"/>
              </a:rPr>
              <a:t>Pour les 2 bureaux de production </a:t>
            </a:r>
          </a:p>
          <a:p>
            <a:pPr algn="just"/>
            <a:r>
              <a:rPr lang="fr-FR" dirty="0">
                <a:latin typeface="+mj-lt"/>
                <a:cs typeface="Arial" panose="020B0604020202020204" pitchFamily="34" charset="0"/>
              </a:rPr>
              <a:t>Lumière du jour, vue sur l’arène, niveau terrain</a:t>
            </a:r>
          </a:p>
        </p:txBody>
      </p:sp>
    </p:spTree>
    <p:extLst>
      <p:ext uri="{BB962C8B-B14F-4D97-AF65-F5344CB8AC3E}">
        <p14:creationId xmlns:p14="http://schemas.microsoft.com/office/powerpoint/2010/main" val="42592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Salon Présidentiel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6387901" y="3947819"/>
            <a:ext cx="5649181" cy="101566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424157" y="2592490"/>
            <a:ext cx="63824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j-lt"/>
                <a:cs typeface="Arial" panose="020B0604020202020204" pitchFamily="34" charset="0"/>
              </a:rPr>
              <a:t>Pour le buffet </a:t>
            </a:r>
            <a:r>
              <a:rPr lang="fr-FR" sz="2400" dirty="0" err="1" smtClean="0">
                <a:latin typeface="+mj-lt"/>
                <a:cs typeface="Arial" panose="020B0604020202020204" pitchFamily="34" charset="0"/>
              </a:rPr>
              <a:t>déjeunatoire</a:t>
            </a:r>
            <a:r>
              <a:rPr lang="fr-FR" sz="2400" dirty="0" smtClean="0">
                <a:latin typeface="+mj-lt"/>
                <a:cs typeface="Arial" panose="020B0604020202020204" pitchFamily="34" charset="0"/>
              </a:rPr>
              <a:t> du J2 et la soirée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705 m2, situé niveau 1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Hauteur sous plafond : 2,80 m</a:t>
            </a:r>
          </a:p>
          <a:p>
            <a:pPr algn="just"/>
            <a:r>
              <a:rPr lang="fr-FR" dirty="0">
                <a:latin typeface="+mj-lt"/>
                <a:cs typeface="Arial" panose="020B0604020202020204" pitchFamily="34" charset="0"/>
              </a:rPr>
              <a:t>Terrasse panoramique et vue imprenable sur la pelouse</a:t>
            </a:r>
          </a:p>
        </p:txBody>
      </p:sp>
      <p:pic>
        <p:nvPicPr>
          <p:cNvPr id="1026" name="Picture 2" descr="llianz Riviera - NICE (06200) - 1001Salles - Salle de réunion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259" y="0"/>
            <a:ext cx="4966741" cy="372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lianz Riviera - NICE (06200) - 1001Salles - Salle de réunion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259" y="3132945"/>
            <a:ext cx="4966741" cy="372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Salon Présidentiel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6387901" y="3947819"/>
            <a:ext cx="5649181" cy="101566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84300"/>
            <a:ext cx="6096000" cy="40690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384300"/>
            <a:ext cx="6096000" cy="40690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8" y="1384300"/>
            <a:ext cx="6096000" cy="40690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478" y="1384300"/>
            <a:ext cx="6096000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age1image1226899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3" t="-12" r="4191" b="12"/>
          <a:stretch/>
        </p:blipFill>
        <p:spPr bwMode="auto">
          <a:xfrm>
            <a:off x="1" y="-2544"/>
            <a:ext cx="8979108" cy="687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526787" y="149663"/>
            <a:ext cx="8032597" cy="271222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9653661" y="2943479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Parking P1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9656161" y="3710471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mtClean="0">
                <a:latin typeface="+mj-lt"/>
                <a:cs typeface="Arial" panose="020B0604020202020204" pitchFamily="34" charset="0"/>
              </a:rPr>
              <a:t>Accès zone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sportive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9658661" y="4117701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Salon des Aiglons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338869" y="2983038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302177" y="6148460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341369" y="3750030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fr-FR" sz="1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259707" y="5596326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343869" y="4127280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472067" y="5119142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341369" y="3360288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9656161" y="3305739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mtClean="0">
                <a:latin typeface="+mj-lt"/>
                <a:cs typeface="Arial" panose="020B0604020202020204" pitchFamily="34" charset="0"/>
              </a:rPr>
              <a:t>Parvis</a:t>
            </a:r>
            <a:endParaRPr lang="fr-FR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367668" y="5046692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526787" y="184234"/>
            <a:ext cx="78976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latin typeface="+mj-lt"/>
                <a:cs typeface="Arial" panose="020B0604020202020204" pitchFamily="34" charset="0"/>
              </a:rPr>
              <a:t>Parking P1 </a:t>
            </a:r>
          </a:p>
          <a:p>
            <a:pPr algn="just"/>
            <a:r>
              <a:rPr lang="fr-FR" b="1" dirty="0" smtClean="0">
                <a:latin typeface="+mj-lt"/>
                <a:cs typeface="Arial" panose="020B0604020202020204" pitchFamily="34" charset="0"/>
              </a:rPr>
              <a:t>Pour les voitures d’essai, les véhicules des invités &amp; la zone technique</a:t>
            </a:r>
            <a:endParaRPr lang="fr-FR" b="1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dirty="0">
                <a:latin typeface="+mj-lt"/>
                <a:cs typeface="Arial" panose="020B0604020202020204" pitchFamily="34" charset="0"/>
              </a:rPr>
              <a:t>Situé niveau terrain :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4864 m2 (38 x 128 m)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&gt;206 places tracées au sol + 1 aire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media. 1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accès véhicules individuels,1 accès bus 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Accès électrique sur l’aire media, arrivée d’eau possible </a:t>
            </a:r>
            <a:endParaRPr lang="fr-FR" dirty="0" smtClean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b="1" dirty="0">
                <a:latin typeface="+mj-lt"/>
                <a:cs typeface="Arial" panose="020B0604020202020204" pitchFamily="34" charset="0"/>
              </a:rPr>
              <a:t>Un départ en essais qui marquera les esprits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Un départ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possible devant </a:t>
            </a:r>
            <a:r>
              <a:rPr lang="fr-FR" dirty="0">
                <a:latin typeface="+mj-lt"/>
                <a:cs typeface="Arial" panose="020B0604020202020204" pitchFamily="34" charset="0"/>
              </a:rPr>
              <a:t>les entrées des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joueurs, </a:t>
            </a:r>
            <a:r>
              <a:rPr lang="fr-FR" dirty="0">
                <a:latin typeface="+mj-lt"/>
                <a:cs typeface="Arial" panose="020B0604020202020204" pitchFamily="34" charset="0"/>
              </a:rPr>
              <a:t>les véhicules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font </a:t>
            </a:r>
            <a:r>
              <a:rPr lang="fr-FR" dirty="0">
                <a:latin typeface="+mj-lt"/>
                <a:cs typeface="Arial" panose="020B0604020202020204" pitchFamily="34" charset="0"/>
              </a:rPr>
              <a:t>le tour sous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le stade, </a:t>
            </a:r>
            <a:r>
              <a:rPr lang="fr-FR" dirty="0">
                <a:latin typeface="+mj-lt"/>
                <a:cs typeface="Arial" panose="020B0604020202020204" pitchFamily="34" charset="0"/>
              </a:rPr>
              <a:t>puis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accèdent </a:t>
            </a:r>
            <a:r>
              <a:rPr lang="fr-FR" dirty="0">
                <a:latin typeface="+mj-lt"/>
                <a:cs typeface="Arial" panose="020B0604020202020204" pitchFamily="34" charset="0"/>
              </a:rPr>
              <a:t>via une rampe au niveau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parvis, </a:t>
            </a:r>
            <a:r>
              <a:rPr lang="fr-FR" dirty="0">
                <a:latin typeface="+mj-lt"/>
                <a:cs typeface="Arial" panose="020B0604020202020204" pitchFamily="34" charset="0"/>
              </a:rPr>
              <a:t>de nouveau un tour de stade en extérieur puis par une autre rampe,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arrivée </a:t>
            </a:r>
            <a:r>
              <a:rPr lang="fr-FR" dirty="0">
                <a:latin typeface="+mj-lt"/>
                <a:cs typeface="Arial" panose="020B0604020202020204" pitchFamily="34" charset="0"/>
              </a:rPr>
              <a:t>sur la route.</a:t>
            </a:r>
          </a:p>
        </p:txBody>
      </p:sp>
    </p:spTree>
    <p:extLst>
      <p:ext uri="{BB962C8B-B14F-4D97-AF65-F5344CB8AC3E}">
        <p14:creationId xmlns:p14="http://schemas.microsoft.com/office/powerpoint/2010/main" val="98148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29" y="0"/>
            <a:ext cx="6900472" cy="68809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297746" y="-2297743"/>
            <a:ext cx="696038" cy="5291529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Parvis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398179" y="2553740"/>
            <a:ext cx="456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Un décor insolite pour donner une autre dimension aux véhicules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Stade Allianz Riviera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18951" cy="68857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01" y="1"/>
            <a:ext cx="4747092" cy="35603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2"/>
          <a:stretch/>
        </p:blipFill>
        <p:spPr>
          <a:xfrm>
            <a:off x="7450111" y="3560320"/>
            <a:ext cx="4736679" cy="33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ésultat de recherche d'images pour &quot;stade allianz nic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Stade Allianz Riviera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6387901" y="3947819"/>
            <a:ext cx="5649181" cy="101566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6586139" y="3947819"/>
            <a:ext cx="5252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j-lt"/>
                <a:cs typeface="Arial" panose="020B0604020202020204" pitchFamily="34" charset="0"/>
              </a:rPr>
              <a:t>Un lieu emblématique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Pour une mise en avant du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partenariat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entre </a:t>
            </a:r>
            <a:r>
              <a:rPr lang="fr-FR" dirty="0" err="1" smtClean="0">
                <a:latin typeface="+mj-lt"/>
                <a:cs typeface="Arial" panose="020B0604020202020204" pitchFamily="34" charset="0"/>
              </a:rPr>
              <a:t>Volskwagen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et la FFF</a:t>
            </a:r>
          </a:p>
        </p:txBody>
      </p:sp>
    </p:spTree>
    <p:extLst>
      <p:ext uri="{BB962C8B-B14F-4D97-AF65-F5344CB8AC3E}">
        <p14:creationId xmlns:p14="http://schemas.microsoft.com/office/powerpoint/2010/main" val="15887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13025"/>
            <a:ext cx="12192000" cy="1325563"/>
          </a:xfrm>
        </p:spPr>
        <p:txBody>
          <a:bodyPr/>
          <a:lstStyle/>
          <a:p>
            <a:pPr algn="ctr"/>
            <a:r>
              <a:rPr lang="fr-FR" dirty="0" smtClean="0"/>
              <a:t>Nice </a:t>
            </a:r>
            <a:r>
              <a:rPr lang="mr-IN" dirty="0" smtClean="0"/>
              <a:t>–</a:t>
            </a:r>
            <a:r>
              <a:rPr lang="fr-FR" dirty="0" smtClean="0"/>
              <a:t> Hébergement </a:t>
            </a:r>
            <a:r>
              <a:rPr lang="mr-IN" dirty="0" smtClean="0"/>
              <a:t>–</a:t>
            </a:r>
            <a:r>
              <a:rPr lang="fr-FR" dirty="0" smtClean="0"/>
              <a:t> Solution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525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634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Répartition hébergement </a:t>
            </a:r>
            <a:r>
              <a:rPr lang="mr-IN" sz="2800" dirty="0" smtClean="0">
                <a:latin typeface="+mj-lt"/>
                <a:cs typeface="Arial" panose="020B0604020202020204" pitchFamily="34" charset="0"/>
              </a:rPr>
              <a:t>–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 Solution 1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55" y="1678895"/>
            <a:ext cx="10853258" cy="42422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534755" y="1069708"/>
            <a:ext cx="10931815" cy="36933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mtClean="0">
                <a:latin typeface="+mj-lt"/>
                <a:cs typeface="Arial" panose="020B0604020202020204" pitchFamily="34" charset="0"/>
              </a:rPr>
              <a:t>La répartition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inclut les invités VW, le staff </a:t>
            </a:r>
            <a:r>
              <a:rPr lang="fr-FR" dirty="0" err="1" smtClean="0">
                <a:latin typeface="+mj-lt"/>
                <a:cs typeface="Arial" panose="020B0604020202020204" pitchFamily="34" charset="0"/>
              </a:rPr>
              <a:t>driving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, formation et agence.</a:t>
            </a:r>
            <a:endParaRPr lang="fr-FR" b="1" u="sng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998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9" y="170747"/>
            <a:ext cx="522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Holiday Inn Saint Laurent du Var 4*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049311" y="2139848"/>
            <a:ext cx="5951096" cy="3508653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latin typeface="+mj-lt"/>
                <a:cs typeface="Arial" panose="020B0604020202020204" pitchFamily="34" charset="0"/>
              </a:rPr>
              <a:t>Un boutique hôtel 4* à la décoration raffinée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Situé à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10 minutes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(7,6 km) du stade Allianz en bus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b="1" dirty="0" smtClean="0">
                <a:latin typeface="+mj-lt"/>
                <a:cs typeface="Arial" panose="020B0604020202020204" pitchFamily="34" charset="0"/>
              </a:rPr>
              <a:t>Hôtel rénové fin 2015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L’hôtel dispose de 124 chambres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entièrement rénovées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, avec terrasse privative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>
                <a:latin typeface="+mj-lt"/>
                <a:cs typeface="Arial" panose="020B0604020202020204" pitchFamily="34" charset="0"/>
              </a:rPr>
              <a:t>Une plage privée de 3000 m2 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>
                <a:latin typeface="+mj-lt"/>
                <a:cs typeface="Arial" panose="020B0604020202020204" pitchFamily="34" charset="0"/>
              </a:rPr>
              <a:t>Une promenade piétonne au bord de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mer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Possibilit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é de bloquer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30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places de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parking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pour l’événement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b="1" u="sng" dirty="0">
                <a:cs typeface="Arial" panose="020B0604020202020204" pitchFamily="34" charset="0"/>
              </a:rPr>
              <a:t>90 chambres disponibles du 19 au 23 mars </a:t>
            </a:r>
            <a:r>
              <a:rPr lang="fr-FR" b="1" u="sng" dirty="0" smtClean="0">
                <a:cs typeface="Arial" panose="020B0604020202020204" pitchFamily="34" charset="0"/>
              </a:rPr>
              <a:t>2018</a:t>
            </a:r>
          </a:p>
          <a:p>
            <a:pPr algn="just"/>
            <a:r>
              <a:rPr lang="fr-FR" b="1" u="sng" dirty="0" smtClean="0">
                <a:cs typeface="Arial" panose="020B0604020202020204" pitchFamily="34" charset="0"/>
              </a:rPr>
              <a:t>Option jusqu’au 22 janvier 2018</a:t>
            </a:r>
            <a:endParaRPr lang="fr-FR" b="1" u="sng" dirty="0"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07" y="0"/>
            <a:ext cx="4632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1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5" y="3252866"/>
            <a:ext cx="4840414" cy="36182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72" y="3243392"/>
            <a:ext cx="7425128" cy="361460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6217944" cy="34477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7" y="2"/>
            <a:ext cx="6130504" cy="34477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82730" y="-2682727"/>
            <a:ext cx="696038" cy="606149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9" y="170747"/>
            <a:ext cx="522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Holiday Inn Saint Laurent du Var 4*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2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9" y="170747"/>
            <a:ext cx="522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latin typeface="+mj-lt"/>
                <a:cs typeface="Arial" panose="020B0604020202020204" pitchFamily="34" charset="0"/>
              </a:rPr>
              <a:t>Servotel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 Saint Vincent 4*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049311" y="2139848"/>
            <a:ext cx="5951096" cy="249299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j-lt"/>
                <a:cs typeface="Arial" panose="020B0604020202020204" pitchFamily="34" charset="0"/>
              </a:rPr>
              <a:t>L’hôtel où résident les plus prestigieuses équipes de football</a:t>
            </a:r>
            <a:endParaRPr lang="fr-FR" sz="2400" dirty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fr-FR" dirty="0">
                <a:latin typeface="+mj-lt"/>
                <a:cs typeface="Arial" panose="020B0604020202020204" pitchFamily="34" charset="0"/>
              </a:rPr>
              <a:t>Situé à </a:t>
            </a:r>
            <a:r>
              <a:rPr lang="fr-FR" b="1" dirty="0">
                <a:latin typeface="+mj-lt"/>
                <a:cs typeface="Arial" panose="020B0604020202020204" pitchFamily="34" charset="0"/>
              </a:rPr>
              <a:t>10 minutes à pied </a:t>
            </a:r>
            <a:r>
              <a:rPr lang="fr-FR" dirty="0">
                <a:latin typeface="+mj-lt"/>
                <a:cs typeface="Arial" panose="020B0604020202020204" pitchFamily="34" charset="0"/>
              </a:rPr>
              <a:t>(850 m) du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Stade </a:t>
            </a:r>
            <a:r>
              <a:rPr lang="fr-FR" dirty="0">
                <a:latin typeface="+mj-lt"/>
                <a:cs typeface="Arial" panose="020B0604020202020204" pitchFamily="34" charset="0"/>
              </a:rPr>
              <a:t>Allianz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L’hôtel dispose de 88 chambres avec balcon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Un restaurant, le Saint Joseph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Parking de 150 places réservés aux résidents (gratuit)</a:t>
            </a:r>
          </a:p>
          <a:p>
            <a:pPr marL="285750" indent="-285750" algn="just">
              <a:buFont typeface="Arial" charset="0"/>
              <a:buChar char="•"/>
            </a:pPr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b="1" u="sng" dirty="0">
                <a:cs typeface="Arial" panose="020B0604020202020204" pitchFamily="34" charset="0"/>
              </a:rPr>
              <a:t>70 chambres disponibles du 19 au 23 mars 2018</a:t>
            </a:r>
          </a:p>
        </p:txBody>
      </p:sp>
      <p:pic>
        <p:nvPicPr>
          <p:cNvPr id="1026" name="Picture 2" descr="hoto de cet établissement dans la galeri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t="4578" r="4478" b="3614"/>
          <a:stretch/>
        </p:blipFill>
        <p:spPr bwMode="auto">
          <a:xfrm>
            <a:off x="7644984" y="0"/>
            <a:ext cx="4547016" cy="68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53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oto de cet établissement dans la galer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9" y="2604987"/>
            <a:ext cx="6010926" cy="42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oto de cet établissement dans la galer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3715" r="4242" b="4688"/>
          <a:stretch/>
        </p:blipFill>
        <p:spPr bwMode="auto">
          <a:xfrm>
            <a:off x="5996107" y="1"/>
            <a:ext cx="6195893" cy="416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oto de cet établissement dans la galer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996107" cy="398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50035" y="-2650032"/>
            <a:ext cx="696038" cy="599610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9" y="170747"/>
            <a:ext cx="522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latin typeface="+mj-lt"/>
                <a:cs typeface="Arial" panose="020B0604020202020204" pitchFamily="34" charset="0"/>
              </a:rPr>
              <a:t>Servotel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 Saint Vincent 4*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52" name="Picture 4" descr="hoto de cet établissement dans la galeri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6622" r="3553" b="5617"/>
          <a:stretch/>
        </p:blipFill>
        <p:spPr bwMode="auto">
          <a:xfrm>
            <a:off x="5996107" y="2917614"/>
            <a:ext cx="6195893" cy="394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74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634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AC Hôtel Nice 4*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695003" y="2134010"/>
            <a:ext cx="5585875" cy="3139321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Situé à 18 minutes (10 km) du stade Allianz en bus, à quelques pas de la promenade des Anglais avec vue latérale mer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L’hôtel dispose de 143 chambres 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Restaurant AC et bar </a:t>
            </a:r>
            <a:r>
              <a:rPr lang="fr-FR" dirty="0" err="1" smtClean="0">
                <a:latin typeface="+mj-lt"/>
                <a:cs typeface="Arial" panose="020B0604020202020204" pitchFamily="34" charset="0"/>
              </a:rPr>
              <a:t>lounge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, jardin zen de 500 m2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Parking </a:t>
            </a:r>
            <a:r>
              <a:rPr lang="fr-FR" dirty="0">
                <a:latin typeface="+mj-lt"/>
                <a:cs typeface="Arial" panose="020B0604020202020204" pitchFamily="34" charset="0"/>
              </a:rPr>
              <a:t>de 45 places en sous sol :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possibilité de bloquer 30 </a:t>
            </a:r>
            <a:r>
              <a:rPr lang="fr-FR" dirty="0">
                <a:latin typeface="+mj-lt"/>
                <a:cs typeface="Arial" panose="020B0604020202020204" pitchFamily="34" charset="0"/>
              </a:rPr>
              <a:t>places de parking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pour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l’événement</a:t>
            </a:r>
          </a:p>
          <a:p>
            <a:pPr marL="285750" indent="-285750" algn="just">
              <a:buFont typeface="Arial" charset="0"/>
              <a:buChar char="•"/>
            </a:pPr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b="1" u="sng" dirty="0">
                <a:cs typeface="Arial" panose="020B0604020202020204" pitchFamily="34" charset="0"/>
              </a:rPr>
              <a:t>100 chambres disponibles en </a:t>
            </a:r>
            <a:r>
              <a:rPr lang="fr-FR" b="1" u="sng" dirty="0" smtClean="0">
                <a:cs typeface="Arial" panose="020B0604020202020204" pitchFamily="34" charset="0"/>
              </a:rPr>
              <a:t>ROH </a:t>
            </a:r>
            <a:r>
              <a:rPr lang="fr-FR" b="1" u="sng" dirty="0">
                <a:cs typeface="Arial" panose="020B0604020202020204" pitchFamily="34" charset="0"/>
              </a:rPr>
              <a:t>du 19 au 23 mars </a:t>
            </a:r>
            <a:r>
              <a:rPr lang="fr-FR" b="1" u="sng" dirty="0" smtClean="0">
                <a:cs typeface="Arial" panose="020B0604020202020204" pitchFamily="34" charset="0"/>
              </a:rPr>
              <a:t>2018</a:t>
            </a:r>
          </a:p>
          <a:p>
            <a:pPr algn="just"/>
            <a:r>
              <a:rPr lang="fr-FR" b="1" u="sng" dirty="0" smtClean="0">
                <a:cs typeface="Arial" panose="020B0604020202020204" pitchFamily="34" charset="0"/>
              </a:rPr>
              <a:t>Option jusqu’au 7 février 2018.</a:t>
            </a:r>
            <a:endParaRPr lang="fr-FR" b="1" u="sng" dirty="0">
              <a:cs typeface="Arial" panose="020B0604020202020204" pitchFamily="34" charset="0"/>
            </a:endParaRPr>
          </a:p>
          <a:p>
            <a:pPr algn="just"/>
            <a:endParaRPr lang="fr-FR" b="1" u="sng" dirty="0"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97" y="-1"/>
            <a:ext cx="5176603" cy="345844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97" y="3399527"/>
            <a:ext cx="5176603" cy="345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4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4"/>
          <a:stretch/>
        </p:blipFill>
        <p:spPr>
          <a:xfrm>
            <a:off x="6026046" y="0"/>
            <a:ext cx="6165954" cy="35538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3"/>
          <a:stretch/>
        </p:blipFill>
        <p:spPr>
          <a:xfrm>
            <a:off x="6031790" y="2908091"/>
            <a:ext cx="6160209" cy="397980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0" y="-24006"/>
            <a:ext cx="6107616" cy="400597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7"/>
          <a:stretch/>
        </p:blipFill>
        <p:spPr>
          <a:xfrm>
            <a:off x="-29980" y="3974271"/>
            <a:ext cx="6063521" cy="29317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35025" y="-2635022"/>
            <a:ext cx="696038" cy="596608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9" y="170747"/>
            <a:ext cx="522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AC Hôtel Nice 4*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93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13025"/>
            <a:ext cx="12192000" cy="1325563"/>
          </a:xfrm>
        </p:spPr>
        <p:txBody>
          <a:bodyPr/>
          <a:lstStyle/>
          <a:p>
            <a:pPr algn="ctr"/>
            <a:r>
              <a:rPr lang="fr-FR" dirty="0" smtClean="0"/>
              <a:t>Nice </a:t>
            </a:r>
            <a:r>
              <a:rPr lang="mr-IN" dirty="0" smtClean="0"/>
              <a:t>–</a:t>
            </a:r>
            <a:r>
              <a:rPr lang="fr-FR" dirty="0" smtClean="0"/>
              <a:t> Hébergement </a:t>
            </a:r>
            <a:r>
              <a:rPr lang="mr-IN" dirty="0" smtClean="0"/>
              <a:t>–</a:t>
            </a:r>
            <a:r>
              <a:rPr lang="fr-FR" dirty="0" smtClean="0"/>
              <a:t> Solution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277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634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Répartition hébergement 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534755" y="1069708"/>
            <a:ext cx="10931815" cy="36933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mtClean="0">
                <a:latin typeface="+mj-lt"/>
                <a:cs typeface="Arial" panose="020B0604020202020204" pitchFamily="34" charset="0"/>
              </a:rPr>
              <a:t>La répartition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inclut les invités VW, le staff </a:t>
            </a:r>
            <a:r>
              <a:rPr lang="fr-FR" dirty="0" err="1" smtClean="0">
                <a:latin typeface="+mj-lt"/>
                <a:cs typeface="Arial" panose="020B0604020202020204" pitchFamily="34" charset="0"/>
              </a:rPr>
              <a:t>driving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, formation et agence.</a:t>
            </a:r>
            <a:endParaRPr lang="fr-FR" b="1" u="sng" dirty="0"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55" y="2023373"/>
            <a:ext cx="11246428" cy="139518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55" y="4002894"/>
            <a:ext cx="76708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747"/>
            <a:ext cx="12192000" cy="5657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Accès Stade Allianz 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Riviera Nice 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6387901" y="1489432"/>
            <a:ext cx="5649181" cy="4101899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6586139" y="1549392"/>
            <a:ext cx="5252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latin typeface="+mj-lt"/>
                <a:cs typeface="Arial" panose="020B0604020202020204" pitchFamily="34" charset="0"/>
              </a:rPr>
              <a:t>En avion</a:t>
            </a:r>
          </a:p>
          <a:p>
            <a:r>
              <a:rPr lang="fr-FR" dirty="0">
                <a:latin typeface="+mj-lt"/>
                <a:cs typeface="Arial" panose="020B0604020202020204" pitchFamily="34" charset="0"/>
              </a:rPr>
              <a:t>à 1h20 de Paris (plus de 30 liaisons par jour)</a:t>
            </a:r>
          </a:p>
          <a:p>
            <a:pPr algn="just"/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sz="2400" dirty="0">
                <a:latin typeface="+mj-lt"/>
                <a:cs typeface="Arial" panose="020B0604020202020204" pitchFamily="34" charset="0"/>
              </a:rPr>
              <a:t>En train</a:t>
            </a:r>
          </a:p>
          <a:p>
            <a:r>
              <a:rPr lang="fr-FR" dirty="0">
                <a:latin typeface="+mj-lt"/>
                <a:cs typeface="Arial" panose="020B0604020202020204" pitchFamily="34" charset="0"/>
              </a:rPr>
              <a:t>à 2h30 de Marseille</a:t>
            </a:r>
          </a:p>
          <a:p>
            <a:r>
              <a:rPr lang="fr-FR" dirty="0">
                <a:latin typeface="+mj-lt"/>
                <a:cs typeface="Arial" panose="020B0604020202020204" pitchFamily="34" charset="0"/>
              </a:rPr>
              <a:t>à 1h45 de Toulon</a:t>
            </a:r>
          </a:p>
          <a:p>
            <a:pPr algn="just"/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sz="2400" dirty="0">
                <a:latin typeface="+mj-lt"/>
                <a:cs typeface="Arial" panose="020B0604020202020204" pitchFamily="34" charset="0"/>
              </a:rPr>
              <a:t>En voiture </a:t>
            </a:r>
          </a:p>
          <a:p>
            <a:r>
              <a:rPr lang="fr-FR" dirty="0">
                <a:latin typeface="+mj-lt"/>
                <a:cs typeface="Arial" panose="020B0604020202020204" pitchFamily="34" charset="0"/>
              </a:rPr>
              <a:t>à 100 m de l’autoroute A8 </a:t>
            </a:r>
          </a:p>
          <a:p>
            <a:r>
              <a:rPr lang="fr-FR" dirty="0">
                <a:latin typeface="+mj-lt"/>
                <a:cs typeface="Arial" panose="020B0604020202020204" pitchFamily="34" charset="0"/>
              </a:rPr>
              <a:t>à 5 km de la gare SNCF Nice Saint-Augustin</a:t>
            </a:r>
          </a:p>
          <a:p>
            <a:r>
              <a:rPr lang="fr-FR" dirty="0">
                <a:latin typeface="+mj-lt"/>
                <a:cs typeface="Arial" panose="020B0604020202020204" pitchFamily="34" charset="0"/>
              </a:rPr>
              <a:t>à 6 km de l’aéroport International Nice Côte d’Azur </a:t>
            </a:r>
          </a:p>
          <a:p>
            <a:r>
              <a:rPr lang="fr-FR" dirty="0">
                <a:latin typeface="+mj-lt"/>
                <a:cs typeface="Arial" panose="020B0604020202020204" pitchFamily="34" charset="0"/>
              </a:rPr>
              <a:t>et du littoral</a:t>
            </a:r>
          </a:p>
          <a:p>
            <a:r>
              <a:rPr lang="fr-FR" dirty="0">
                <a:latin typeface="+mj-lt"/>
                <a:cs typeface="Arial" panose="020B0604020202020204" pitchFamily="34" charset="0"/>
              </a:rPr>
              <a:t>à 12 km de Nice Centre</a:t>
            </a:r>
          </a:p>
          <a:p>
            <a:pPr algn="just"/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pPr algn="just"/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79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7351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latin typeface="+mj-lt"/>
                <a:cs typeface="Arial" panose="020B0604020202020204" pitchFamily="34" charset="0"/>
              </a:rPr>
              <a:t>Hyatt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 Regency Nice </a:t>
            </a:r>
          </a:p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Palais de la Méditerranée 5* 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904865" y="2014089"/>
            <a:ext cx="5191135" cy="3139321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Situé à 20 minutes (11,7 km)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en bus du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stade Allianz, sur la prestigieuse promenade des Anglais.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L’hôtel compte 187 chambres.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1 bar et 1 restaurant, piscines intérieure et extérieure chauffées, centre de fitness avec sauna et hammam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Parking public sous-terrain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b="1" u="sng" dirty="0" smtClean="0">
                <a:cs typeface="Arial" panose="020B0604020202020204" pitchFamily="34" charset="0"/>
              </a:rPr>
              <a:t>100 chambres du </a:t>
            </a:r>
            <a:r>
              <a:rPr lang="fr-FR" b="1" u="sng" dirty="0">
                <a:cs typeface="Arial" panose="020B0604020202020204" pitchFamily="34" charset="0"/>
              </a:rPr>
              <a:t>19 au 23 mars </a:t>
            </a:r>
            <a:r>
              <a:rPr lang="fr-FR" b="1" u="sng" dirty="0" smtClean="0">
                <a:cs typeface="Arial" panose="020B0604020202020204" pitchFamily="34" charset="0"/>
              </a:rPr>
              <a:t>2018</a:t>
            </a:r>
          </a:p>
          <a:p>
            <a:pPr algn="just"/>
            <a:r>
              <a:rPr lang="fr-FR" b="1" u="sng" dirty="0" smtClean="0">
                <a:cs typeface="Arial" panose="020B0604020202020204" pitchFamily="34" charset="0"/>
              </a:rPr>
              <a:t>En 1</a:t>
            </a:r>
            <a:r>
              <a:rPr lang="fr-FR" b="1" u="sng" baseline="30000" dirty="0" smtClean="0">
                <a:cs typeface="Arial" panose="020B0604020202020204" pitchFamily="34" charset="0"/>
              </a:rPr>
              <a:t>er</a:t>
            </a:r>
            <a:r>
              <a:rPr lang="fr-FR" b="1" u="sng" dirty="0" smtClean="0">
                <a:cs typeface="Arial" panose="020B0604020202020204" pitchFamily="34" charset="0"/>
              </a:rPr>
              <a:t> confirmé 1</a:t>
            </a:r>
            <a:r>
              <a:rPr lang="fr-FR" b="1" u="sng" baseline="30000" dirty="0" smtClean="0">
                <a:cs typeface="Arial" panose="020B0604020202020204" pitchFamily="34" charset="0"/>
              </a:rPr>
              <a:t>er</a:t>
            </a:r>
            <a:r>
              <a:rPr lang="fr-FR" b="1" u="sng" dirty="0" smtClean="0">
                <a:cs typeface="Arial" panose="020B0604020202020204" pitchFamily="34" charset="0"/>
              </a:rPr>
              <a:t> servi</a:t>
            </a:r>
            <a:endParaRPr lang="fr-FR" b="1" u="sng" dirty="0">
              <a:cs typeface="Arial" panose="020B0604020202020204" pitchFamily="34" charset="0"/>
            </a:endParaRPr>
          </a:p>
          <a:p>
            <a:pPr algn="just"/>
            <a:endParaRPr lang="fr-FR" b="1" u="sng" dirty="0">
              <a:cs typeface="Arial" panose="020B0604020202020204" pitchFamily="34" charset="0"/>
            </a:endParaRPr>
          </a:p>
        </p:txBody>
      </p:sp>
      <p:pic>
        <p:nvPicPr>
          <p:cNvPr id="9218" name="Picture 2" descr="yatt Regency Nice Palais de la Méditerranée Façade Art Dé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51" y="0"/>
            <a:ext cx="5617049" cy="31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oto de cet établissement dans la gale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72" y="3132944"/>
            <a:ext cx="5622728" cy="372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7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oto de cet établissement dans la galer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29" y="2547037"/>
            <a:ext cx="6468971" cy="431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oto de cet établissement dans la galeri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" b="2752"/>
          <a:stretch/>
        </p:blipFill>
        <p:spPr bwMode="auto">
          <a:xfrm>
            <a:off x="5723029" y="18772"/>
            <a:ext cx="6468971" cy="402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oto de cet établissement dans la galer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0244"/>
            <a:ext cx="5723029" cy="390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oto de cet établissement dans la galer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3029" cy="379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3451987" y="-3451985"/>
            <a:ext cx="696038" cy="760001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7351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latin typeface="+mj-lt"/>
                <a:cs typeface="Arial" panose="020B0604020202020204" pitchFamily="34" charset="0"/>
              </a:rPr>
              <a:t>Hyatt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 Regency Nice Palais de la Méditerranée 5* 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1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7351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Radisson </a:t>
            </a:r>
            <a:r>
              <a:rPr lang="fr-FR" sz="2800" dirty="0" err="1" smtClean="0">
                <a:latin typeface="+mj-lt"/>
                <a:cs typeface="Arial" panose="020B0604020202020204" pitchFamily="34" charset="0"/>
              </a:rPr>
              <a:t>Blu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 Nice 4* 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904865" y="1519417"/>
            <a:ext cx="6215463" cy="3970318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Situé à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15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minutes (</a:t>
            </a:r>
            <a:r>
              <a:rPr lang="fr-FR" dirty="0">
                <a:latin typeface="+mj-lt"/>
                <a:cs typeface="Arial" panose="020B0604020202020204" pitchFamily="34" charset="0"/>
              </a:rPr>
              <a:t>8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,7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km)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en bus du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stade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Allianz,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sur la Promenade des Anglais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L’hôtel compte 331 </a:t>
            </a:r>
            <a:r>
              <a:rPr lang="fr-FR" dirty="0">
                <a:latin typeface="+mj-lt"/>
                <a:cs typeface="Arial" panose="020B0604020202020204" pitchFamily="34" charset="0"/>
              </a:rPr>
              <a:t>chambres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et suites</a:t>
            </a:r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fr-FR" dirty="0">
                <a:latin typeface="+mj-lt"/>
                <a:cs typeface="Arial" panose="020B0604020202020204" pitchFamily="34" charset="0"/>
              </a:rPr>
              <a:t>100</a:t>
            </a:r>
            <a:r>
              <a:rPr lang="fr-FR" dirty="0">
                <a:latin typeface="+mj-lt"/>
                <a:cs typeface="Arial" panose="020B0604020202020204" pitchFamily="34" charset="0"/>
              </a:rPr>
              <a:t>% des chambres </a:t>
            </a:r>
            <a:r>
              <a:rPr lang="fr-FR" b="1" dirty="0" err="1" smtClean="0">
                <a:latin typeface="+mj-lt"/>
                <a:cs typeface="Arial" panose="020B0604020202020204" pitchFamily="34" charset="0"/>
              </a:rPr>
              <a:t>entièrement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latin typeface="+mj-lt"/>
                <a:cs typeface="Arial" panose="020B0604020202020204" pitchFamily="34" charset="0"/>
              </a:rPr>
              <a:t>rénovées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(février 2018)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50</a:t>
            </a:r>
            <a:r>
              <a:rPr lang="fr-FR" dirty="0">
                <a:latin typeface="+mj-lt"/>
                <a:cs typeface="Arial" panose="020B0604020202020204" pitchFamily="34" charset="0"/>
              </a:rPr>
              <a:t>% de votre contingent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garanti en </a:t>
            </a:r>
            <a:r>
              <a:rPr lang="fr-FR" b="1" dirty="0">
                <a:latin typeface="+mj-lt"/>
                <a:cs typeface="Arial" panose="020B0604020202020204" pitchFamily="34" charset="0"/>
              </a:rPr>
              <a:t>chambres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vue mer </a:t>
            </a:r>
            <a:r>
              <a:rPr lang="fr-FR" b="1" dirty="0">
                <a:latin typeface="+mj-lt"/>
                <a:cs typeface="Arial" panose="020B0604020202020204" pitchFamily="34" charset="0"/>
              </a:rPr>
              <a:t>avec terrasse privative </a:t>
            </a:r>
            <a:endParaRPr lang="fr-FR" b="1" dirty="0" smtClean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fr-FR" b="1" dirty="0" smtClean="0">
                <a:latin typeface="+mj-lt"/>
                <a:cs typeface="Arial" panose="020B0604020202020204" pitchFamily="34" charset="0"/>
              </a:rPr>
              <a:t>Calade </a:t>
            </a:r>
            <a:r>
              <a:rPr lang="fr-FR" b="1" dirty="0" err="1" smtClean="0">
                <a:latin typeface="+mj-lt"/>
                <a:cs typeface="Arial" panose="020B0604020202020204" pitchFamily="34" charset="0"/>
              </a:rPr>
              <a:t>rooftop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 restaurant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avec une vue exceptionnelle sur la Baie des Anges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>
                <a:latin typeface="+mj-lt"/>
                <a:cs typeface="Arial" panose="020B0604020202020204" pitchFamily="34" charset="0"/>
              </a:rPr>
              <a:t>140 places de parking sous l’hôtel </a:t>
            </a:r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fr-FR" dirty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b="1" u="sng" dirty="0" smtClean="0">
                <a:cs typeface="Arial" panose="020B0604020202020204" pitchFamily="34" charset="0"/>
              </a:rPr>
              <a:t>150 </a:t>
            </a:r>
            <a:r>
              <a:rPr lang="fr-FR" b="1" u="sng" dirty="0" smtClean="0">
                <a:cs typeface="Arial" panose="020B0604020202020204" pitchFamily="34" charset="0"/>
              </a:rPr>
              <a:t>chambres du </a:t>
            </a:r>
            <a:r>
              <a:rPr lang="fr-FR" b="1" u="sng" dirty="0">
                <a:cs typeface="Arial" panose="020B0604020202020204" pitchFamily="34" charset="0"/>
              </a:rPr>
              <a:t>19 au 23 mars </a:t>
            </a:r>
            <a:r>
              <a:rPr lang="fr-FR" b="1" u="sng" dirty="0" smtClean="0">
                <a:cs typeface="Arial" panose="020B0604020202020204" pitchFamily="34" charset="0"/>
              </a:rPr>
              <a:t>2018</a:t>
            </a:r>
          </a:p>
          <a:p>
            <a:pPr algn="just"/>
            <a:r>
              <a:rPr lang="fr-FR" b="1" u="sng" dirty="0" smtClean="0">
                <a:cs typeface="Arial" panose="020B0604020202020204" pitchFamily="34" charset="0"/>
              </a:rPr>
              <a:t>En 1</a:t>
            </a:r>
            <a:r>
              <a:rPr lang="fr-FR" b="1" u="sng" baseline="30000" dirty="0" smtClean="0">
                <a:cs typeface="Arial" panose="020B0604020202020204" pitchFamily="34" charset="0"/>
              </a:rPr>
              <a:t>er</a:t>
            </a:r>
            <a:r>
              <a:rPr lang="fr-FR" b="1" u="sng" dirty="0" smtClean="0">
                <a:cs typeface="Arial" panose="020B0604020202020204" pitchFamily="34" charset="0"/>
              </a:rPr>
              <a:t> confirmé 1</a:t>
            </a:r>
            <a:r>
              <a:rPr lang="fr-FR" b="1" u="sng" baseline="30000" dirty="0" smtClean="0">
                <a:cs typeface="Arial" panose="020B0604020202020204" pitchFamily="34" charset="0"/>
              </a:rPr>
              <a:t>er</a:t>
            </a:r>
            <a:r>
              <a:rPr lang="fr-FR" b="1" u="sng" dirty="0" smtClean="0">
                <a:cs typeface="Arial" panose="020B0604020202020204" pitchFamily="34" charset="0"/>
              </a:rPr>
              <a:t> servi</a:t>
            </a:r>
            <a:endParaRPr lang="fr-FR" b="1" u="sng" dirty="0">
              <a:cs typeface="Arial" panose="020B0604020202020204" pitchFamily="34" charset="0"/>
            </a:endParaRPr>
          </a:p>
          <a:p>
            <a:pPr algn="just"/>
            <a:endParaRPr lang="fr-FR" b="1" u="sng" dirty="0">
              <a:cs typeface="Arial" panose="020B0604020202020204" pitchFamily="34" charset="0"/>
            </a:endParaRPr>
          </a:p>
        </p:txBody>
      </p:sp>
      <p:pic>
        <p:nvPicPr>
          <p:cNvPr id="2050" name="Picture 2" descr="QUIPEMENTS | Piscine sur le to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34" y="-14987"/>
            <a:ext cx="4616966" cy="34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 descr="ESTAURANTS ET BAR | Le 2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34" y="3395274"/>
            <a:ext cx="4616966" cy="34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58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ambres et Suites | Chambres classe affaire vue 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134" y="2132354"/>
            <a:ext cx="6300865" cy="47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STAURANTS ET BAR | Calade rooftop restaura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8" b="-13107"/>
          <a:stretch/>
        </p:blipFill>
        <p:spPr bwMode="auto">
          <a:xfrm>
            <a:off x="5891135" y="2"/>
            <a:ext cx="6300866" cy="377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ESTAURANTS ET BAR | Calade rooftop restaura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3"/>
          <a:stretch/>
        </p:blipFill>
        <p:spPr bwMode="auto">
          <a:xfrm>
            <a:off x="-2" y="2"/>
            <a:ext cx="5891136" cy="387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ESTAURANTS ET BAR | Le 22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/>
          <a:stretch/>
        </p:blipFill>
        <p:spPr bwMode="auto">
          <a:xfrm>
            <a:off x="21745" y="3162925"/>
            <a:ext cx="5869389" cy="369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597549" y="-2597546"/>
            <a:ext cx="696038" cy="589113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7351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Radisson </a:t>
            </a:r>
            <a:r>
              <a:rPr lang="fr-FR" sz="2800" dirty="0" err="1" smtClean="0">
                <a:latin typeface="+mj-lt"/>
                <a:cs typeface="Arial" panose="020B0604020202020204" pitchFamily="34" charset="0"/>
              </a:rPr>
              <a:t>Blu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 Nice 4* 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634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Méridien Nice 4* 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695003" y="2134010"/>
            <a:ext cx="5585875" cy="286232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Situé à 20 minutes (11,7 km) du stade Allianz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Une </a:t>
            </a:r>
            <a:r>
              <a:rPr lang="fr-FR" dirty="0">
                <a:latin typeface="+mj-lt"/>
                <a:cs typeface="Arial" panose="020B0604020202020204" pitchFamily="34" charset="0"/>
              </a:rPr>
              <a:t>localisation au n°1 Promenade des Anglais- adresse prestigieuse, à la fois proche du centre-ville et face à la mer  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L’hôtel compte 303 chambres et 15 suites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err="1">
                <a:latin typeface="+mj-lt"/>
                <a:cs typeface="Arial" panose="020B0604020202020204" pitchFamily="34" charset="0"/>
              </a:rPr>
              <a:t>Interparking</a:t>
            </a:r>
            <a:r>
              <a:rPr lang="fr-FR" dirty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Ruhl</a:t>
            </a:r>
            <a:r>
              <a:rPr lang="fr-FR" dirty="0">
                <a:latin typeface="+mj-lt"/>
                <a:cs typeface="Arial" panose="020B0604020202020204" pitchFamily="34" charset="0"/>
              </a:rPr>
              <a:t> situé sous l’hôtel</a:t>
            </a:r>
          </a:p>
          <a:p>
            <a:pPr marL="285750" indent="-285750" algn="just">
              <a:buFont typeface="Arial" charset="0"/>
              <a:buChar char="•"/>
            </a:pPr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b="1" u="sng" dirty="0" smtClean="0">
                <a:cs typeface="Arial" panose="020B0604020202020204" pitchFamily="34" charset="0"/>
              </a:rPr>
              <a:t>90 chambres classiques vue patio du </a:t>
            </a:r>
            <a:r>
              <a:rPr lang="fr-FR" b="1" u="sng" dirty="0">
                <a:cs typeface="Arial" panose="020B0604020202020204" pitchFamily="34" charset="0"/>
              </a:rPr>
              <a:t>19 au 23 mars </a:t>
            </a:r>
            <a:r>
              <a:rPr lang="fr-FR" b="1" u="sng" dirty="0" smtClean="0">
                <a:cs typeface="Arial" panose="020B0604020202020204" pitchFamily="34" charset="0"/>
              </a:rPr>
              <a:t>2018</a:t>
            </a:r>
          </a:p>
          <a:p>
            <a:pPr algn="just"/>
            <a:r>
              <a:rPr lang="fr-FR" b="1" u="sng" dirty="0" smtClean="0">
                <a:cs typeface="Arial" panose="020B0604020202020204" pitchFamily="34" charset="0"/>
              </a:rPr>
              <a:t>En 1</a:t>
            </a:r>
            <a:r>
              <a:rPr lang="fr-FR" b="1" u="sng" baseline="30000" dirty="0" smtClean="0">
                <a:cs typeface="Arial" panose="020B0604020202020204" pitchFamily="34" charset="0"/>
              </a:rPr>
              <a:t>er</a:t>
            </a:r>
            <a:r>
              <a:rPr lang="fr-FR" b="1" u="sng" dirty="0" smtClean="0">
                <a:cs typeface="Arial" panose="020B0604020202020204" pitchFamily="34" charset="0"/>
              </a:rPr>
              <a:t> confirmé 1</a:t>
            </a:r>
            <a:r>
              <a:rPr lang="fr-FR" b="1" u="sng" baseline="30000" dirty="0" smtClean="0">
                <a:cs typeface="Arial" panose="020B0604020202020204" pitchFamily="34" charset="0"/>
              </a:rPr>
              <a:t>er</a:t>
            </a:r>
            <a:r>
              <a:rPr lang="fr-FR" b="1" u="sng" dirty="0" smtClean="0">
                <a:cs typeface="Arial" panose="020B0604020202020204" pitchFamily="34" charset="0"/>
              </a:rPr>
              <a:t> servi</a:t>
            </a:r>
            <a:endParaRPr lang="fr-FR" b="1" u="sng" dirty="0">
              <a:cs typeface="Arial" panose="020B0604020202020204" pitchFamily="34" charset="0"/>
            </a:endParaRPr>
          </a:p>
          <a:p>
            <a:pPr algn="just"/>
            <a:endParaRPr lang="fr-FR" b="1" u="sng" dirty="0">
              <a:cs typeface="Arial" panose="020B0604020202020204" pitchFamily="34" charset="0"/>
            </a:endParaRPr>
          </a:p>
        </p:txBody>
      </p:sp>
      <p:pic>
        <p:nvPicPr>
          <p:cNvPr id="8" name="Picture 8" descr="hoto de cet établissement dans la galer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068654"/>
            <a:ext cx="5048250" cy="378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dawn-treader.feedmagnet.com/?url=https%3A%2F%2Fapi.curations.bazaarvoice.com%2Fdisplay%2Fmedia%2F%3Fmedia_type%3Dphoto%26permalink_url%3Dhttps%253A%2F%2Fwww.instagram.com%2Fp%2FBdqJAl2lFfM%2F&amp;checksum=cc513bed&amp;fallback_url=https://s3.amazonaws.com/curations/console-beta/images/image-4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0"/>
            <a:ext cx="5048249" cy="377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69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oto de cet établissement dans la galer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777" y="3657601"/>
            <a:ext cx="507622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c688b0700f6af77fff5e-be960f158dce590c9ce9dff52136a6d8.r40.cf1.rackcdn.com/XLGallery/1600x900.Lob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90" y="-1"/>
            <a:ext cx="7020705" cy="394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to de cet établissement dans la galer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811" y="3664849"/>
            <a:ext cx="4257535" cy="319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oto de cet établissement dans la galer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66923"/>
            <a:ext cx="4856813" cy="31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oto de cet établissement dans la galeri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3093"/>
          <a:stretch/>
        </p:blipFill>
        <p:spPr bwMode="auto">
          <a:xfrm>
            <a:off x="6980107" y="-1"/>
            <a:ext cx="5234378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634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Méridien Nice 4* 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9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634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Mercure Nice Promenade 4* 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695003" y="2134010"/>
            <a:ext cx="5585875" cy="3139321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Situé à 20 minutes (11,7 km) du stade Allianz, </a:t>
            </a:r>
            <a:r>
              <a:rPr lang="fr-FR" b="1" dirty="0" smtClean="0">
                <a:latin typeface="+mj-lt"/>
                <a:cs typeface="Arial" panose="020B0604020202020204" pitchFamily="34" charset="0"/>
              </a:rPr>
              <a:t>dans le même bâtiment que le Méridien (étages 1, 2 et 3)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b="1" dirty="0" smtClean="0">
                <a:latin typeface="+mj-lt"/>
                <a:cs typeface="Arial" panose="020B0604020202020204" pitchFamily="34" charset="0"/>
              </a:rPr>
              <a:t>Une situation exceptionnelle face à la mer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Un hôtel moderne (réception et salle de petit déjeuner rénovés en 2016)</a:t>
            </a:r>
            <a:r>
              <a:rPr lang="fr-FR" dirty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qui compte 124 chambres 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fr-FR" dirty="0" err="1" smtClean="0">
                <a:latin typeface="+mj-lt"/>
                <a:cs typeface="Arial" panose="020B0604020202020204" pitchFamily="34" charset="0"/>
              </a:rPr>
              <a:t>Interparking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fr-FR" dirty="0" err="1">
                <a:latin typeface="+mj-lt"/>
                <a:cs typeface="Arial" panose="020B0604020202020204" pitchFamily="34" charset="0"/>
              </a:rPr>
              <a:t>Ruhl</a:t>
            </a:r>
            <a:r>
              <a:rPr lang="fr-FR" dirty="0">
                <a:latin typeface="+mj-lt"/>
                <a:cs typeface="Arial" panose="020B0604020202020204" pitchFamily="34" charset="0"/>
              </a:rPr>
              <a:t> situé sous l’hôtel</a:t>
            </a:r>
          </a:p>
          <a:p>
            <a:pPr algn="just"/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b="1" u="sng" dirty="0">
                <a:cs typeface="Arial" panose="020B0604020202020204" pitchFamily="34" charset="0"/>
              </a:rPr>
              <a:t>66 chambres du 19 au 22 mars 2018</a:t>
            </a:r>
          </a:p>
          <a:p>
            <a:pPr algn="just"/>
            <a:r>
              <a:rPr lang="fr-FR" b="1" u="sng" dirty="0">
                <a:cs typeface="Arial" panose="020B0604020202020204" pitchFamily="34" charset="0"/>
              </a:rPr>
              <a:t>42 chambres pour la nuit du 23 mars 2018</a:t>
            </a:r>
          </a:p>
          <a:p>
            <a:pPr algn="just"/>
            <a:r>
              <a:rPr lang="fr-FR" b="1" u="sng" dirty="0">
                <a:cs typeface="Arial" panose="020B0604020202020204" pitchFamily="34" charset="0"/>
              </a:rPr>
              <a:t>En </a:t>
            </a:r>
            <a:r>
              <a:rPr lang="fr-FR" b="1" u="sng" dirty="0" smtClean="0">
                <a:cs typeface="Arial" panose="020B0604020202020204" pitchFamily="34" charset="0"/>
              </a:rPr>
              <a:t>1ere option jusqu’au 29 janvier 2018</a:t>
            </a:r>
            <a:endParaRPr lang="fr-FR" b="1" u="sng" dirty="0">
              <a:cs typeface="Arial" panose="020B0604020202020204" pitchFamily="34" charset="0"/>
            </a:endParaRPr>
          </a:p>
          <a:p>
            <a:pPr algn="just"/>
            <a:endParaRPr lang="fr-FR" b="1" u="sng" dirty="0">
              <a:cs typeface="Arial" panose="020B0604020202020204" pitchFamily="34" charset="0"/>
            </a:endParaRPr>
          </a:p>
        </p:txBody>
      </p:sp>
      <p:pic>
        <p:nvPicPr>
          <p:cNvPr id="2050" name="Picture 2" descr="http://www.ahstatic.com/photos/0360_sl_03_p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82" y="0"/>
            <a:ext cx="4693799" cy="352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hstatic.com/photos/0360_ho_02_p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81" y="3337650"/>
            <a:ext cx="4693799" cy="352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04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hstatic.com/photos/0360_ho_00_p_1024x7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1" b="-1"/>
          <a:stretch/>
        </p:blipFill>
        <p:spPr bwMode="auto">
          <a:xfrm>
            <a:off x="5885358" y="3"/>
            <a:ext cx="6318585" cy="404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hstatic.com/photos/0360_ro_03_p_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43981"/>
            <a:ext cx="5921115" cy="444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ahstatic.com/photos/0360_ho_03_p_1024x76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9" b="13148"/>
          <a:stretch/>
        </p:blipFill>
        <p:spPr bwMode="auto">
          <a:xfrm>
            <a:off x="0" y="0"/>
            <a:ext cx="5897301" cy="328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to de cet établissement dans la galeri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/>
          <a:stretch/>
        </p:blipFill>
        <p:spPr bwMode="auto">
          <a:xfrm>
            <a:off x="5897301" y="3297836"/>
            <a:ext cx="6294699" cy="357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00632" y="-2600629"/>
            <a:ext cx="696038" cy="5897301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634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Mercure Nice Promenade 4* 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13025"/>
            <a:ext cx="12192000" cy="1325563"/>
          </a:xfrm>
        </p:spPr>
        <p:txBody>
          <a:bodyPr/>
          <a:lstStyle/>
          <a:p>
            <a:pPr algn="ctr"/>
            <a:r>
              <a:rPr lang="fr-FR" dirty="0" smtClean="0"/>
              <a:t>Nice </a:t>
            </a:r>
            <a:r>
              <a:rPr lang="mr-IN" dirty="0" smtClean="0"/>
              <a:t>–</a:t>
            </a:r>
            <a:r>
              <a:rPr lang="fr-FR" dirty="0" smtClean="0"/>
              <a:t> </a:t>
            </a:r>
            <a:r>
              <a:rPr lang="fr-FR" dirty="0"/>
              <a:t>S</a:t>
            </a:r>
            <a:r>
              <a:rPr lang="fr-FR" dirty="0" smtClean="0"/>
              <a:t>oirée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310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6461"/>
            <a:ext cx="6096000" cy="40690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75" y="1456725"/>
            <a:ext cx="6210925" cy="40788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6392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j-lt"/>
                <a:cs typeface="Arial" panose="020B0604020202020204" pitchFamily="34" charset="0"/>
              </a:rPr>
              <a:t>S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oirée : Stade Allianz, </a:t>
            </a:r>
            <a:r>
              <a:rPr lang="fr-FR" sz="2800" smtClean="0">
                <a:latin typeface="+mj-lt"/>
                <a:cs typeface="Arial" panose="020B0604020202020204" pitchFamily="34" charset="0"/>
              </a:rPr>
              <a:t>salon Présidentiel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4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21" y="2"/>
            <a:ext cx="7543399" cy="68728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Stade Allianz Riviera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421648" y="2049051"/>
            <a:ext cx="3820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indent="-14288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Wifi HD dans tous les espaces du stade</a:t>
            </a:r>
          </a:p>
          <a:p>
            <a:pPr marL="14288" indent="-14288" algn="just">
              <a:buFont typeface="Arial" charset="0"/>
              <a:buChar char="•"/>
            </a:pPr>
            <a:endParaRPr lang="fr-FR" dirty="0">
              <a:latin typeface="+mj-lt"/>
              <a:cs typeface="Arial" panose="020B0604020202020204" pitchFamily="34" charset="0"/>
            </a:endParaRPr>
          </a:p>
          <a:p>
            <a:pPr marL="14288" indent="-14288" algn="just">
              <a:buFont typeface="Arial" charset="0"/>
              <a:buChar char="•"/>
            </a:pPr>
            <a:r>
              <a:rPr lang="fr-FR" dirty="0" smtClean="0">
                <a:latin typeface="+mj-lt"/>
                <a:cs typeface="Arial" panose="020B0604020202020204" pitchFamily="34" charset="0"/>
              </a:rPr>
              <a:t>Une option pour 1 </a:t>
            </a:r>
            <a:r>
              <a:rPr lang="fr-FR" dirty="0">
                <a:latin typeface="+mj-lt"/>
                <a:cs typeface="Arial" panose="020B0604020202020204" pitchFamily="34" charset="0"/>
              </a:rPr>
              <a:t>match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est positionnée sur les </a:t>
            </a:r>
            <a:r>
              <a:rPr lang="fr-FR" dirty="0">
                <a:latin typeface="+mj-lt"/>
                <a:cs typeface="Arial" panose="020B0604020202020204" pitchFamily="34" charset="0"/>
              </a:rPr>
              <a:t>vendredi 16, samedi 17 et dimanche 18 mars. </a:t>
            </a:r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pPr marL="14288" indent="-14288" algn="just"/>
            <a:r>
              <a:rPr lang="fr-FR" dirty="0" smtClean="0">
                <a:latin typeface="+mj-lt"/>
                <a:cs typeface="Arial" panose="020B0604020202020204" pitchFamily="34" charset="0"/>
              </a:rPr>
              <a:t>Le </a:t>
            </a:r>
            <a:r>
              <a:rPr lang="fr-FR" dirty="0">
                <a:latin typeface="+mj-lt"/>
                <a:cs typeface="Arial" panose="020B0604020202020204" pitchFamily="34" charset="0"/>
              </a:rPr>
              <a:t>jour et l’heure du match sera connue 1 mois avant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.</a:t>
            </a:r>
          </a:p>
          <a:p>
            <a:pPr marL="14288" indent="-14288" algn="just"/>
            <a:r>
              <a:rPr lang="fr-FR" dirty="0" smtClean="0">
                <a:latin typeface="+mj-lt"/>
                <a:cs typeface="Arial" panose="020B0604020202020204" pitchFamily="34" charset="0"/>
              </a:rPr>
              <a:t>&gt;Montage de nuit si le match a lieu le dimanche après midi .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69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Alternative soirée : Musée du Sport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6387901" y="3947819"/>
            <a:ext cx="5649181" cy="101566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824462" y="2573673"/>
            <a:ext cx="49887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Situé au cœur du Stade Allianz Riviera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Il abrite l’une des plus grandes collections sportives au monde.</a:t>
            </a:r>
          </a:p>
          <a:p>
            <a:pPr algn="just"/>
            <a:endParaRPr lang="fr-FR" dirty="0" smtClean="0">
              <a:latin typeface="+mj-lt"/>
              <a:cs typeface="Arial" panose="020B0604020202020204" pitchFamily="34" charset="0"/>
            </a:endParaRPr>
          </a:p>
          <a:p>
            <a:r>
              <a:rPr lang="fr-FR" dirty="0" smtClean="0">
                <a:latin typeface="+mj-lt"/>
                <a:cs typeface="Arial" panose="020B0604020202020204" pitchFamily="34" charset="0"/>
              </a:rPr>
              <a:t>Hall </a:t>
            </a:r>
            <a:r>
              <a:rPr lang="fr-FR" dirty="0">
                <a:latin typeface="+mj-lt"/>
                <a:cs typeface="Arial" panose="020B0604020202020204" pitchFamily="34" charset="0"/>
              </a:rPr>
              <a:t>d'accueil :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200m² 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r>
              <a:rPr lang="fr-FR" dirty="0">
                <a:latin typeface="+mj-lt"/>
                <a:cs typeface="Arial" panose="020B0604020202020204" pitchFamily="34" charset="0"/>
              </a:rPr>
              <a:t>Expo permanente : 1 500m² </a:t>
            </a:r>
          </a:p>
          <a:p>
            <a:pPr algn="just"/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62" y="3773468"/>
            <a:ext cx="4635511" cy="30845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62" y="3144102"/>
            <a:ext cx="5581338" cy="371389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62" y="-23773"/>
            <a:ext cx="5581338" cy="371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06" y="2758190"/>
            <a:ext cx="6161295" cy="40998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6"/>
          <a:stretch/>
        </p:blipFill>
        <p:spPr>
          <a:xfrm>
            <a:off x="6096001" y="1"/>
            <a:ext cx="6096000" cy="350769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1"/>
          <a:stretch/>
        </p:blipFill>
        <p:spPr>
          <a:xfrm>
            <a:off x="3397" y="3360221"/>
            <a:ext cx="6067619" cy="350527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19553" r="-10" b="5438"/>
          <a:stretch/>
        </p:blipFill>
        <p:spPr>
          <a:xfrm>
            <a:off x="600" y="1"/>
            <a:ext cx="6085407" cy="35076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Alternative soirée : Musée du Sport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3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7" y="170747"/>
            <a:ext cx="9015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Alternative soirée si </a:t>
            </a:r>
            <a:r>
              <a:rPr lang="fr-FR" sz="2800" dirty="0" err="1" smtClean="0">
                <a:latin typeface="+mj-lt"/>
                <a:cs typeface="Arial" panose="020B0604020202020204" pitchFamily="34" charset="0"/>
              </a:rPr>
              <a:t>Hyatt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 choisi pour 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l’hébergement</a:t>
            </a:r>
          </a:p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Salon Azur du Palais de la </a:t>
            </a:r>
            <a:r>
              <a:rPr lang="fr-FR" sz="2800" dirty="0" err="1" smtClean="0">
                <a:latin typeface="+mj-lt"/>
                <a:cs typeface="Arial" panose="020B0604020202020204" pitchFamily="34" charset="0"/>
              </a:rPr>
              <a:t>Méditerrannée</a:t>
            </a:r>
            <a:r>
              <a:rPr lang="fr-FR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6387901" y="3947819"/>
            <a:ext cx="5649181" cy="101566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824462" y="1509377"/>
            <a:ext cx="4988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Situé au 1</a:t>
            </a:r>
            <a:r>
              <a:rPr lang="fr-FR" baseline="30000" dirty="0" smtClean="0">
                <a:latin typeface="+mj-lt"/>
                <a:cs typeface="Arial" panose="020B0604020202020204" pitchFamily="34" charset="0"/>
              </a:rPr>
              <a:t>er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étage du Casino (niveau </a:t>
            </a:r>
            <a:r>
              <a:rPr lang="fr-FR" dirty="0" err="1" smtClean="0">
                <a:latin typeface="+mj-lt"/>
                <a:cs typeface="Arial" panose="020B0604020202020204" pitchFamily="34" charset="0"/>
              </a:rPr>
              <a:t>Hyatt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400 m2, vue panoramique sur la Méditerranée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Hauteur sous plafond : 2,5 m à 3,85 m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Capacité de 350 personnes en cocktail 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290" name="Picture 2" descr="http://europe.psav.com/i/SITE_130731_15225094_SHB81/FlashGallery/SWFGA_141031_09220921_B0A1U/SWFIMG_141105_11092310_0WG1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6777"/>
            <a:ext cx="12192000" cy="34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ésultat de recherche d'images pour &quot;palais de la méditerranée casino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"/>
          <a:stretch/>
        </p:blipFill>
        <p:spPr bwMode="auto">
          <a:xfrm>
            <a:off x="8944027" y="1034321"/>
            <a:ext cx="3253951" cy="23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1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789"/>
            <a:ext cx="8214610" cy="54291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7349341-45BF-482E-B5AF-CF90C765F49F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100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EA80BC64-51B3-4763-8303-01F35FD10DC3}"/>
              </a:ext>
            </a:extLst>
          </p:cNvPr>
          <p:cNvSpPr txBox="1"/>
          <p:nvPr/>
        </p:nvSpPr>
        <p:spPr>
          <a:xfrm>
            <a:off x="398178" y="170747"/>
            <a:ext cx="6347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Localisation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364508" y="1873773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92650" y="5136818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367008" y="2640766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fr-FR" sz="1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367008" y="2251024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369508" y="3033006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8679300" y="1834214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mtClean="0">
                <a:latin typeface="+mj-lt"/>
                <a:cs typeface="Arial" panose="020B0604020202020204" pitchFamily="34" charset="0"/>
              </a:rPr>
              <a:t>Aéroport de Nice</a:t>
            </a:r>
            <a:endParaRPr lang="fr-FR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8681800" y="2211464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Gare de Nice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8684300" y="2618694"/>
            <a:ext cx="330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mtClean="0">
                <a:latin typeface="+mj-lt"/>
                <a:cs typeface="Arial" panose="020B0604020202020204" pitchFamily="34" charset="0"/>
              </a:rPr>
              <a:t>Stade Allianz &amp;Musée du Sport</a:t>
            </a:r>
            <a:endParaRPr lang="fr-FR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8686800" y="3400675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Holiday Inn Saint Laurent Du Var 4*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8357018" y="3425246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8372008" y="3814992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8689300" y="377793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+mj-lt"/>
                <a:cs typeface="Arial" panose="020B0604020202020204" pitchFamily="34" charset="0"/>
              </a:rPr>
              <a:t>AC Marriott Nice 4*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8686800" y="2995944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 smtClean="0">
                <a:latin typeface="+mj-lt"/>
                <a:cs typeface="Arial" panose="020B0604020202020204" pitchFamily="34" charset="0"/>
              </a:rPr>
              <a:t>Servotel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4*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8374508" y="4447072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8691800" y="417017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 smtClean="0">
                <a:latin typeface="+mj-lt"/>
                <a:cs typeface="Arial" panose="020B0604020202020204" pitchFamily="34" charset="0"/>
              </a:rPr>
              <a:t>Hyatt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Palais de Méditerranée 5*</a:t>
            </a:r>
          </a:p>
          <a:p>
            <a:pPr algn="just"/>
            <a:r>
              <a:rPr lang="fr-FR" dirty="0">
                <a:latin typeface="+mj-lt"/>
                <a:cs typeface="Arial" panose="020B0604020202020204" pitchFamily="34" charset="0"/>
              </a:rPr>
              <a:t>Méridien Nice 4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*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Mercure Nice Promenade 4*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823552" y="1991382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123480" y="1799012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125980" y="1501709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993570" y="5176795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4208955" y="2620970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5095868" y="2473570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374508" y="5181594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fr-FR" sz="1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8691800" y="514453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Radisson </a:t>
            </a:r>
            <a:r>
              <a:rPr lang="fr-FR" dirty="0" err="1" smtClean="0">
                <a:latin typeface="+mj-lt"/>
                <a:cs typeface="Arial" panose="020B0604020202020204" pitchFamily="34" charset="0"/>
              </a:rPr>
              <a:t>Blu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Nice 4*</a:t>
            </a:r>
            <a:endParaRPr lang="fr-F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431969" y="3238062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7904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" y="763722"/>
            <a:ext cx="9584783" cy="586864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843540" y="3342807"/>
            <a:ext cx="792761" cy="830406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4206458" y="4173212"/>
            <a:ext cx="650355" cy="1822853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3521910" y="3358935"/>
            <a:ext cx="699538" cy="781798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Vue d’ensemble - Niveau terrain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0058395" y="2238946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Parking P1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0060895" y="3485621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Atelier 2&amp;3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743603" y="2278505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247089" y="1246676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746103" y="3525180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fr-FR" sz="1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61809" y="3832956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472067" y="5194092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746103" y="3135438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0060895" y="3080889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Atelier 1&amp;2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516912" y="3832957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0063395" y="3877861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Atelier 5&amp;6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748603" y="3917420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0050905" y="4809745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Atelier 7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736113" y="4849304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0053405" y="5172005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Atelier 8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9738613" y="5211564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0068395" y="5546757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Atelier 9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9753603" y="5586316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0068395" y="5936504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Atelier 10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9753603" y="5976063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9656162" y="2766097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cs typeface="Arial" panose="020B0604020202020204" pitchFamily="34" charset="0"/>
              </a:rPr>
              <a:t>Ateliers statiques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9658662" y="4477470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cs typeface="Arial" panose="020B0604020202020204" pitchFamily="34" charset="0"/>
              </a:rPr>
              <a:t>Ateliers </a:t>
            </a:r>
            <a:r>
              <a:rPr lang="fr-FR" b="1" dirty="0" smtClean="0">
                <a:cs typeface="Arial" panose="020B0604020202020204" pitchFamily="34" charset="0"/>
              </a:rPr>
              <a:t>dynamiques</a:t>
            </a:r>
            <a:endParaRPr lang="fr-FR" b="1" dirty="0"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61424" y="3345307"/>
            <a:ext cx="595389" cy="487648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4253926" y="3505675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29682" y="3550645"/>
            <a:ext cx="735420" cy="421748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7482054" y="3612630"/>
            <a:ext cx="552674" cy="468681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280996" y="3021466"/>
            <a:ext cx="1124473" cy="741065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6744406" y="3630584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495873" y="3723972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84034" y="3433225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1151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8" y="693967"/>
            <a:ext cx="11792624" cy="528282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433155" y="3311960"/>
            <a:ext cx="4220511" cy="2114479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269823" y="5456419"/>
            <a:ext cx="11722489" cy="522742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2732425" y="3311960"/>
            <a:ext cx="2649043" cy="2114479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732427" y="2743199"/>
            <a:ext cx="1392362" cy="529267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498969" y="2730710"/>
            <a:ext cx="1407351" cy="529267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321983" y="1657558"/>
            <a:ext cx="1089465" cy="1370455"/>
          </a:xfrm>
          <a:prstGeom prst="rect">
            <a:avLst/>
          </a:prstGeom>
          <a:solidFill>
            <a:srgbClr val="2064C3">
              <a:alpha val="70000"/>
            </a:srgbClr>
          </a:solidFill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Vue d’ensemble - Niveau 1 Parvis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678894" y="6018654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Accueil des invités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364102" y="6058213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322165" y="1666401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366602" y="6435463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1681394" y="6380914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Vestiaires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396990" y="2934710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887852" y="2922220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4439580" y="6021154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Bagagerie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124788" y="6060713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127288" y="6437963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4442079" y="6383414"/>
            <a:ext cx="318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Accueil &amp; pauses café </a:t>
            </a:r>
            <a:r>
              <a:rPr lang="mr-IN" dirty="0" smtClean="0">
                <a:latin typeface="+mj-lt"/>
                <a:cs typeface="Arial" panose="020B0604020202020204" pitchFamily="34" charset="0"/>
              </a:rPr>
              <a:t>–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300 m2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8097187" y="6021154"/>
            <a:ext cx="25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Plénière </a:t>
            </a:r>
            <a:r>
              <a:rPr lang="mr-IN" dirty="0" smtClean="0">
                <a:latin typeface="+mj-lt"/>
                <a:cs typeface="Arial" panose="020B0604020202020204" pitchFamily="34" charset="0"/>
              </a:rPr>
              <a:t>–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 500 m2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782395" y="6060713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273784" y="4273832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389496" y="4291322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391996" y="5538001"/>
            <a:ext cx="299803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547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Accueil Aiglons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5721246" y="2656591"/>
            <a:ext cx="5742843" cy="111007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714532" y="2558300"/>
            <a:ext cx="4547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j-lt"/>
                <a:cs typeface="Arial" panose="020B0604020202020204" pitchFamily="34" charset="0"/>
              </a:rPr>
              <a:t>Accueil Aiglons </a:t>
            </a:r>
            <a:endParaRPr lang="fr-FR" sz="2400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dirty="0">
                <a:latin typeface="+mj-lt"/>
                <a:cs typeface="Arial" panose="020B0604020202020204" pitchFamily="34" charset="0"/>
              </a:rPr>
              <a:t>Pour l’accueil, la bagagerie et le vestiaire</a:t>
            </a:r>
          </a:p>
          <a:p>
            <a:pPr algn="just"/>
            <a:r>
              <a:rPr lang="fr-FR" dirty="0">
                <a:latin typeface="+mj-lt"/>
                <a:cs typeface="Arial" panose="020B0604020202020204" pitchFamily="34" charset="0"/>
              </a:rPr>
              <a:t>Situé niveau parvis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"/>
            <a:ext cx="6096000" cy="40690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53512"/>
            <a:ext cx="6096000" cy="39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14990" y="3"/>
            <a:ext cx="12192000" cy="68579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Salon Aiglons &amp; sa terrasse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0555B8B-1A6E-4EFF-BE95-DC572DDBDE8F}"/>
              </a:ext>
            </a:extLst>
          </p:cNvPr>
          <p:cNvSpPr/>
          <p:nvPr/>
        </p:nvSpPr>
        <p:spPr>
          <a:xfrm>
            <a:off x="6312951" y="1534408"/>
            <a:ext cx="5649181" cy="3787099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171792EB-0F49-4DE2-987B-3D9609D60E6A}"/>
              </a:ext>
            </a:extLst>
          </p:cNvPr>
          <p:cNvSpPr txBox="1"/>
          <p:nvPr/>
        </p:nvSpPr>
        <p:spPr>
          <a:xfrm>
            <a:off x="6496199" y="1504428"/>
            <a:ext cx="525270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smtClean="0">
                <a:latin typeface="+mj-lt"/>
                <a:cs typeface="Arial" panose="020B0604020202020204" pitchFamily="34" charset="0"/>
              </a:rPr>
              <a:t>Pour la plénière &amp; les pauses café  </a:t>
            </a:r>
          </a:p>
          <a:p>
            <a:r>
              <a:rPr lang="fr-FR" dirty="0">
                <a:latin typeface="+mj-lt"/>
                <a:cs typeface="Arial" panose="020B0604020202020204" pitchFamily="34" charset="0"/>
              </a:rPr>
              <a:t>Un salon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vitré offrant </a:t>
            </a:r>
            <a:r>
              <a:rPr lang="fr-FR" dirty="0">
                <a:latin typeface="+mj-lt"/>
                <a:cs typeface="Arial" panose="020B0604020202020204" pitchFamily="34" charset="0"/>
              </a:rPr>
              <a:t>une vue panoramique sur l’arène, disposant d’un espace d’accueil, d’un vestiaire, d’une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grande terrasse </a:t>
            </a:r>
            <a:r>
              <a:rPr lang="fr-FR" dirty="0">
                <a:latin typeface="+mj-lt"/>
                <a:cs typeface="Arial" panose="020B0604020202020204" pitchFamily="34" charset="0"/>
              </a:rPr>
              <a:t>et d’un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bar</a:t>
            </a:r>
            <a:r>
              <a:rPr lang="fr-FR" dirty="0">
                <a:latin typeface="+mj-lt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Une </a:t>
            </a:r>
            <a:r>
              <a:rPr lang="fr-FR" dirty="0">
                <a:latin typeface="+mj-lt"/>
                <a:cs typeface="Arial" panose="020B0604020202020204" pitchFamily="34" charset="0"/>
              </a:rPr>
              <a:t>situation qui marquera les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esprits.</a:t>
            </a:r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815 m2, situé niveau parvis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3 m de hauteur sous plafond</a:t>
            </a:r>
          </a:p>
          <a:p>
            <a:pPr algn="just"/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Accès dimensions : </a:t>
            </a:r>
            <a:r>
              <a:rPr lang="fr-FR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1,80 de largeur </a:t>
            </a:r>
            <a:r>
              <a:rPr lang="fr-FR" dirty="0" smtClean="0">
                <a:latin typeface="+mj-lt"/>
                <a:cs typeface="Arial" panose="020B0604020202020204" pitchFamily="34" charset="0"/>
              </a:rPr>
              <a:t>et 2,02 m de hauteur</a:t>
            </a:r>
          </a:p>
          <a:p>
            <a:pPr algn="just"/>
            <a:endParaRPr lang="fr-FR" dirty="0"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500 m2 dédiés la plénière</a:t>
            </a:r>
          </a:p>
          <a:p>
            <a:pPr algn="just"/>
            <a:r>
              <a:rPr lang="fr-FR" dirty="0" smtClean="0">
                <a:latin typeface="+mj-lt"/>
                <a:cs typeface="Arial" panose="020B0604020202020204" pitchFamily="34" charset="0"/>
              </a:rPr>
              <a:t>300 m2 dédiés pour les pauses café </a:t>
            </a:r>
          </a:p>
          <a:p>
            <a:pPr algn="just"/>
            <a:endParaRPr lang="fr-FR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383309"/>
            <a:ext cx="6099107" cy="40711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83C38-7C07-4053-A771-15E07A2CB0A2}"/>
              </a:ext>
            </a:extLst>
          </p:cNvPr>
          <p:cNvSpPr/>
          <p:nvPr/>
        </p:nvSpPr>
        <p:spPr>
          <a:xfrm rot="5400000">
            <a:off x="2699981" y="-2699978"/>
            <a:ext cx="696038" cy="6096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896CF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1B2C28A8-2A04-4892-A099-7790DB688AFB}"/>
              </a:ext>
            </a:extLst>
          </p:cNvPr>
          <p:cNvSpPr txBox="1"/>
          <p:nvPr/>
        </p:nvSpPr>
        <p:spPr>
          <a:xfrm>
            <a:off x="398178" y="170747"/>
            <a:ext cx="569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+mj-lt"/>
                <a:cs typeface="Arial" panose="020B0604020202020204" pitchFamily="34" charset="0"/>
              </a:rPr>
              <a:t>Salon Aiglons</a:t>
            </a:r>
            <a:endParaRPr lang="fr-FR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383"/>
            <a:ext cx="6096000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4937</TotalTime>
  <Words>1356</Words>
  <Application>Microsoft Macintosh PowerPoint</Application>
  <PresentationFormat>Grand écran</PresentationFormat>
  <Paragraphs>252</Paragraphs>
  <Slides>43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8" baseType="lpstr">
      <vt:lpstr>Calibri</vt:lpstr>
      <vt:lpstr>Calibri Light</vt:lpstr>
      <vt:lpstr>Mangal</vt:lpstr>
      <vt:lpstr>Arial</vt:lpstr>
      <vt:lpstr>Thème Office</vt:lpstr>
      <vt:lpstr>Nice – Stade Allianz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Nice – Hébergement – Solution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Nice – Hébergement – Solution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Nice – Soirée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Gaëlle BAUDET</dc:creator>
  <cp:lastModifiedBy>Laure Hardouin</cp:lastModifiedBy>
  <cp:revision>354</cp:revision>
  <dcterms:created xsi:type="dcterms:W3CDTF">2017-09-08T08:37:42Z</dcterms:created>
  <dcterms:modified xsi:type="dcterms:W3CDTF">2018-01-18T14:19:23Z</dcterms:modified>
</cp:coreProperties>
</file>